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  <p:sldId id="28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3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A05E6-723B-4ABA-8BF3-C374A124B779}" type="datetimeFigureOut">
              <a:rPr lang="en-US" smtClean="0"/>
              <a:t>3/12/2012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067FB-FBDA-4E70-BE7A-FBEB22F6115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467-2F14-4083-8DDF-B3C32563D25D}" type="datetime1">
              <a:rPr lang="en-US" smtClean="0"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5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E278-530C-4F6D-960B-767D1E2A7467}" type="datetime1">
              <a:rPr lang="en-US" smtClean="0"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EA351BCE-9E5E-4A27-A03A-A305FBC22F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10CB5-95B3-48D5-9048-989421F69BB7}" type="datetime1">
              <a:rPr lang="en-US" smtClean="0"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2126-1AEA-42F3-8714-FBA8778DB8AC}" type="datetime1">
              <a:rPr lang="en-US" smtClean="0"/>
              <a:t>3/12/2012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3BC37BF7-546D-4922-B4FB-80B3CC93E2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B07F-4CD7-43D8-9C0F-6A6127C9E27E}" type="datetime1">
              <a:rPr lang="en-US" smtClean="0"/>
              <a:t>3/12/2012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95F48-30DD-494D-B485-88E4CF688011}" type="datetime1">
              <a:rPr lang="en-US" smtClean="0"/>
              <a:t>3/12/2012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8649C-E5FE-4221-B83F-FA9D1B5D3BBA}" type="datetime1">
              <a:rPr lang="en-US" smtClean="0"/>
              <a:t>3/12/2012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2B0E-CA93-4FA4-BFAF-091C5EC50F41}" type="datetime1">
              <a:rPr lang="en-US" smtClean="0"/>
              <a:t>3/12/2012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DA19C-7015-4FE2-ABF2-8DEF9EB4E44B}" type="datetime1">
              <a:rPr lang="en-US" smtClean="0"/>
              <a:t>3/12/2012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35543-2325-44FC-AFE2-092A7970B928}" type="datetime1">
              <a:rPr lang="en-US" smtClean="0"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6FAC-948B-42FB-A5F6-F8E9000FF943}" type="datetime1">
              <a:rPr lang="en-US" smtClean="0"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7BE24-8464-4DE1-933B-681E18BE4717}" type="datetime1">
              <a:rPr lang="en-US" smtClean="0"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51BCE-9E5E-4A27-A03A-A305FBC22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Arithmetic of random variables: 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/>
              <a:t>adding </a:t>
            </a:r>
            <a:r>
              <a:rPr lang="en-US" dirty="0" smtClean="0"/>
              <a:t>constants to random variables, multiplying random variables by constants, and adding two random variables together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81600"/>
            <a:ext cx="6400800" cy="1295400"/>
          </a:xfrm>
        </p:spPr>
        <p:txBody>
          <a:bodyPr>
            <a:normAutofit/>
          </a:bodyPr>
          <a:lstStyle/>
          <a:p>
            <a:r>
              <a:rPr lang="en-US" dirty="0" smtClean="0"/>
              <a:t>AP Statistics B</a:t>
            </a:r>
          </a:p>
          <a:p>
            <a:r>
              <a:rPr lang="en-US" dirty="0" smtClean="0"/>
              <a:t>pp. 373-74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Pp. 373-74 are just plain hard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 don’t like the way they are written</a:t>
            </a:r>
          </a:p>
          <a:p>
            <a:r>
              <a:rPr lang="en-US" dirty="0" smtClean="0"/>
              <a:t>They give you the conclusion, but don’t give you a sense of WHY the rule is what it is</a:t>
            </a:r>
          </a:p>
          <a:p>
            <a:r>
              <a:rPr lang="en-US" dirty="0" smtClean="0"/>
              <a:t>This lecture gives you the derivation of the rules</a:t>
            </a:r>
          </a:p>
          <a:p>
            <a:r>
              <a:rPr lang="en-US" dirty="0" smtClean="0"/>
              <a:t>You do not have to memorize the derivations, but if you understand them, you will understand why the rules are what they 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for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3 basic ideas:</a:t>
            </a:r>
          </a:p>
          <a:p>
            <a:pPr lvl="1"/>
            <a:r>
              <a:rPr lang="en-US" dirty="0" smtClean="0"/>
              <a:t>Adding a constant to a random variable (</a:t>
            </a:r>
            <a:r>
              <a:rPr lang="en-US" dirty="0" err="1" smtClean="0"/>
              <a:t>X+c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Multiplying a random variable by a constant (</a:t>
            </a:r>
            <a:r>
              <a:rPr lang="en-US" dirty="0" err="1" smtClean="0"/>
              <a:t>aX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Adding two random variables together (X+Y)</a:t>
            </a:r>
          </a:p>
          <a:p>
            <a:r>
              <a:rPr lang="en-US" dirty="0" smtClean="0"/>
              <a:t>Being able to add two random variables is extremely important for the rest of the course, so you need to know the rules</a:t>
            </a:r>
          </a:p>
          <a:p>
            <a:r>
              <a:rPr lang="en-US" dirty="0" smtClean="0"/>
              <a:t>Once you can apply the rules for </a:t>
            </a:r>
            <a:r>
              <a:rPr lang="el-GR" dirty="0" smtClean="0"/>
              <a:t>μ</a:t>
            </a:r>
            <a:r>
              <a:rPr lang="en-US" baseline="-25000" dirty="0" smtClean="0"/>
              <a:t>X+Y</a:t>
            </a:r>
            <a:r>
              <a:rPr lang="en-US" dirty="0" smtClean="0"/>
              <a:t> and </a:t>
            </a:r>
            <a:r>
              <a:rPr lang="el-GR" dirty="0" smtClean="0"/>
              <a:t>σ</a:t>
            </a:r>
            <a:r>
              <a:rPr lang="en-US" baseline="-25000" dirty="0" smtClean="0"/>
              <a:t>X+Y</a:t>
            </a:r>
            <a:r>
              <a:rPr lang="en-US" dirty="0" smtClean="0"/>
              <a:t>, we will reintroduce the normal model and add normal random variables together (go z-tables!)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It may be useful to take notes, but this PowerPoint with the narration will be posted on the Garfield web site.</a:t>
            </a:r>
          </a:p>
          <a:p>
            <a:r>
              <a:rPr lang="en-US" dirty="0" smtClean="0"/>
              <a:t>So will a version that does not have narration if you want a smaller file.</a:t>
            </a:r>
          </a:p>
          <a:p>
            <a:r>
              <a:rPr lang="en-US" dirty="0" smtClean="0"/>
              <a:t>Different learning: classes like this that make the lectures available on line require different skills than classes where your notes are all you have.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Beginning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Let’s look at the algebra behind adding, subtracting, and multiplying/dividing random variables.</a:t>
            </a:r>
          </a:p>
          <a:p>
            <a:r>
              <a:rPr lang="en-US" dirty="0"/>
              <a:t>Here, we will only examine addition and multiplication</a:t>
            </a:r>
          </a:p>
          <a:p>
            <a:pPr lvl="1"/>
            <a:r>
              <a:rPr lang="en-US" dirty="0"/>
              <a:t>	Subtraction is simply adding the negative of the addend</a:t>
            </a:r>
          </a:p>
          <a:p>
            <a:pPr lvl="1"/>
            <a:r>
              <a:rPr lang="en-US" dirty="0"/>
              <a:t>	Division is simply multiplying by the reciprocal of the divisor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Adding a constant to a random variable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thing we’ll try is adding a constant </a:t>
            </a:r>
            <a:r>
              <a:rPr lang="en-US" i="1" dirty="0" smtClean="0"/>
              <a:t>c</a:t>
            </a:r>
            <a:r>
              <a:rPr lang="en-US" dirty="0" smtClean="0"/>
              <a:t> to a random variable.</a:t>
            </a:r>
          </a:p>
          <a:p>
            <a:r>
              <a:rPr lang="en-US" dirty="0" smtClean="0"/>
              <a:t>We will first calculate the mean, and then look at the variance</a:t>
            </a:r>
          </a:p>
          <a:p>
            <a:r>
              <a:rPr lang="en-US" dirty="0" smtClean="0"/>
              <a:t>Remember that given the variance, we can always take its square root and obtain the standard deviation.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E(</a:t>
            </a:r>
            <a:r>
              <a:rPr lang="en-US" dirty="0" err="1" smtClean="0"/>
              <a:t>X+c</a:t>
            </a:r>
            <a:r>
              <a:rPr lang="en-US" dirty="0"/>
              <a:t>)=E(X)+c, where c=some real number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For the next slides, we’re going to be expanding the series being summed, and then regrouping the variables and simplifying.</a:t>
            </a:r>
            <a:r>
              <a:rPr lang="en-US" dirty="0"/>
              <a:t>	</a:t>
            </a:r>
          </a:p>
          <a:p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2514600"/>
            <a:ext cx="4495800" cy="11430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Expanding the 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expand </a:t>
            </a:r>
            <a:r>
              <a:rPr lang="en-US" dirty="0" smtClean="0"/>
              <a:t>without </a:t>
            </a:r>
            <a:r>
              <a:rPr lang="en-US" dirty="0"/>
              <a:t>the sigma (adding) operator to keep the algebra neater.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3352800"/>
            <a:ext cx="8534400" cy="2209800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Rewriting the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rewrite this as a series of individual fractions, since </a:t>
            </a:r>
          </a:p>
          <a:p>
            <a:endParaRPr lang="en-US" dirty="0" smtClean="0"/>
          </a:p>
          <a:p>
            <a:r>
              <a:rPr lang="en-US" dirty="0" smtClean="0"/>
              <a:t>Thus</a:t>
            </a:r>
            <a:r>
              <a:rPr lang="en-US" dirty="0"/>
              <a:t>, 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71800" y="2590800"/>
            <a:ext cx="2819400" cy="990600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4343400"/>
            <a:ext cx="7239000" cy="1905000"/>
          </a:xfrm>
          <a:prstGeom prst="rect">
            <a:avLst/>
          </a:prstGeom>
          <a:noFill/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533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Regrouping the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Now, collect like </a:t>
            </a:r>
            <a:r>
              <a:rPr lang="en-US" dirty="0" smtClean="0"/>
              <a:t>terms: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sz="2800" dirty="0" smtClean="0"/>
              <a:t>Note that </a:t>
            </a:r>
            <a:r>
              <a:rPr lang="en-US" sz="2800" i="1" dirty="0" err="1"/>
              <a:t>c/n</a:t>
            </a:r>
            <a:r>
              <a:rPr lang="en-US" sz="2800" dirty="0"/>
              <a:t> in parenthesis appears </a:t>
            </a:r>
            <a:r>
              <a:rPr lang="en-US" sz="2800" i="1" dirty="0"/>
              <a:t>n</a:t>
            </a:r>
            <a:r>
              <a:rPr lang="en-US" sz="2800" dirty="0"/>
              <a:t> </a:t>
            </a:r>
            <a:r>
              <a:rPr lang="en-US" sz="2800" dirty="0" smtClean="0"/>
              <a:t>times</a:t>
            </a:r>
          </a:p>
          <a:p>
            <a:r>
              <a:rPr lang="en-US" sz="2800" dirty="0"/>
              <a:t>Now, rewrite this as a sum:</a:t>
            </a: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2286000"/>
            <a:ext cx="6629400" cy="914400"/>
          </a:xfrm>
          <a:prstGeom prst="rect">
            <a:avLst/>
          </a:prstGeom>
          <a:noFill/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4876800"/>
            <a:ext cx="7772400" cy="1981200"/>
          </a:xfrm>
          <a:prstGeom prst="rect">
            <a:avLst/>
          </a:prstGeom>
          <a:noFill/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2076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Var</a:t>
            </a:r>
            <a:r>
              <a:rPr lang="en-US" dirty="0" smtClean="0"/>
              <a:t>(</a:t>
            </a:r>
            <a:r>
              <a:rPr lang="en-US" dirty="0" err="1" smtClean="0"/>
              <a:t>X+c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Var</a:t>
            </a:r>
            <a:r>
              <a:rPr lang="en-US" dirty="0" smtClean="0"/>
              <a:t>(</a:t>
            </a:r>
            <a:r>
              <a:rPr lang="en-US" dirty="0" err="1" smtClean="0"/>
              <a:t>X+c</a:t>
            </a:r>
            <a:r>
              <a:rPr lang="en-US" dirty="0" smtClean="0"/>
              <a:t>)=</a:t>
            </a:r>
            <a:r>
              <a:rPr lang="en-US" dirty="0" err="1" smtClean="0"/>
              <a:t>VarX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start with the basic definition for variation (</a:t>
            </a:r>
            <a:r>
              <a:rPr lang="en-US" dirty="0" err="1" smtClean="0"/>
              <a:t>VarX</a:t>
            </a:r>
            <a:r>
              <a:rPr lang="en-US" dirty="0" smtClean="0"/>
              <a:t>):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we have add a constant c on to random variable X, we have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i</a:t>
            </a:r>
            <a:r>
              <a:rPr lang="en-US" dirty="0" err="1" smtClean="0"/>
              <a:t>+c</a:t>
            </a:r>
            <a:r>
              <a:rPr lang="en-US" dirty="0" smtClean="0"/>
              <a:t> </a:t>
            </a:r>
            <a:r>
              <a:rPr lang="en-US" dirty="0" smtClean="0"/>
              <a:t>replacing </a:t>
            </a:r>
            <a:r>
              <a:rPr lang="en-US" dirty="0" smtClean="0"/>
              <a:t>X</a:t>
            </a:r>
            <a:r>
              <a:rPr lang="en-US" baseline="-25000" dirty="0" smtClean="0"/>
              <a:t>i</a:t>
            </a:r>
          </a:p>
          <a:p>
            <a:r>
              <a:rPr lang="en-US" dirty="0" smtClean="0"/>
              <a:t>Remember, the </a:t>
            </a:r>
            <a:r>
              <a:rPr lang="en-US" dirty="0" smtClean="0"/>
              <a:t>new mean is 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X</a:t>
            </a:r>
            <a:r>
              <a:rPr lang="en-US" dirty="0" err="1" smtClean="0"/>
              <a:t>+c</a:t>
            </a:r>
            <a:r>
              <a:rPr lang="en-US" dirty="0" smtClean="0"/>
              <a:t>.</a:t>
            </a:r>
            <a:endParaRPr lang="en-US" baseline="-250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2971800"/>
            <a:ext cx="3581400" cy="99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Substitute and rewrite the equation</a:t>
            </a: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we substitute X</a:t>
            </a:r>
            <a:r>
              <a:rPr lang="en-US" baseline="-25000" dirty="0" smtClean="0"/>
              <a:t>i</a:t>
            </a:r>
            <a:r>
              <a:rPr lang="en-US" dirty="0" smtClean="0"/>
              <a:t>-c for X</a:t>
            </a:r>
            <a:r>
              <a:rPr lang="en-US" baseline="-25000" dirty="0" smtClean="0"/>
              <a:t>i</a:t>
            </a:r>
            <a:r>
              <a:rPr lang="en-US" dirty="0" smtClean="0"/>
              <a:t>, and 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X</a:t>
            </a:r>
            <a:r>
              <a:rPr lang="en-US" dirty="0" err="1" smtClean="0"/>
              <a:t>+c</a:t>
            </a:r>
            <a:r>
              <a:rPr lang="en-US" dirty="0" smtClean="0"/>
              <a:t> for 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X</a:t>
            </a:r>
            <a:r>
              <a:rPr lang="en-US" dirty="0" smtClean="0"/>
              <a:t>, to</a:t>
            </a:r>
            <a:r>
              <a:rPr lang="en-US" baseline="-25000" dirty="0" smtClean="0"/>
              <a:t> </a:t>
            </a:r>
            <a:r>
              <a:rPr lang="en-US" dirty="0" smtClean="0"/>
              <a:t>get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Let’s again deal only with the numerator </a:t>
            </a:r>
            <a:r>
              <a:rPr lang="en-US" dirty="0" smtClean="0"/>
              <a:t>and </a:t>
            </a:r>
            <a:r>
              <a:rPr lang="en-US" dirty="0" smtClean="0"/>
              <a:t>expand </a:t>
            </a:r>
            <a:r>
              <a:rPr lang="en-US" dirty="0" smtClean="0"/>
              <a:t>the </a:t>
            </a:r>
            <a:r>
              <a:rPr lang="en-US" dirty="0" smtClean="0"/>
              <a:t>square:</a:t>
            </a:r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2743200"/>
            <a:ext cx="5257800" cy="9906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5029200"/>
            <a:ext cx="8153400" cy="1524000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123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Quite a mess, right?</a:t>
            </a: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this: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 err="1" smtClean="0"/>
              <a:t>wanna</a:t>
            </a:r>
            <a:r>
              <a:rPr lang="en-US" dirty="0" smtClean="0"/>
              <a:t> simplify THAT?????</a:t>
            </a:r>
          </a:p>
          <a:p>
            <a:r>
              <a:rPr lang="en-US" dirty="0" smtClean="0"/>
              <a:t>So let’s simplify it by NOT expanding the square. </a:t>
            </a:r>
            <a:endParaRPr lang="en-US" dirty="0" smtClean="0"/>
          </a:p>
          <a:p>
            <a:r>
              <a:rPr lang="en-US" dirty="0" smtClean="0"/>
              <a:t>Instead</a:t>
            </a:r>
            <a:r>
              <a:rPr lang="en-US" dirty="0" smtClean="0"/>
              <a:t>, what is (</a:t>
            </a:r>
            <a:r>
              <a:rPr lang="en-US" dirty="0" err="1" smtClean="0"/>
              <a:t>X</a:t>
            </a:r>
            <a:r>
              <a:rPr lang="en-US" baseline="-25000" dirty="0" err="1" smtClean="0"/>
              <a:t>i</a:t>
            </a:r>
            <a:r>
              <a:rPr lang="en-US" dirty="0" err="1" smtClean="0"/>
              <a:t>+c</a:t>
            </a:r>
            <a:r>
              <a:rPr lang="en-US" dirty="0" smtClean="0"/>
              <a:t>)-(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X</a:t>
            </a:r>
            <a:r>
              <a:rPr lang="en-US" dirty="0" err="1" smtClean="0"/>
              <a:t>+c</a:t>
            </a:r>
            <a:r>
              <a:rPr lang="en-US" dirty="0" smtClean="0"/>
              <a:t>) equal </a:t>
            </a:r>
            <a:r>
              <a:rPr lang="en-US" dirty="0" smtClean="0"/>
              <a:t>to BEFORE we square it?</a:t>
            </a:r>
            <a:endParaRPr lang="en-US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2286000"/>
            <a:ext cx="8305800" cy="91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Simple, simple, simple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Distribute the subtraction operator over 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X</a:t>
            </a:r>
            <a:r>
              <a:rPr lang="en-US" dirty="0" err="1" smtClean="0"/>
              <a:t>+c</a:t>
            </a:r>
            <a:r>
              <a:rPr lang="en-US" dirty="0" smtClean="0"/>
              <a:t>, and we should get: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X</a:t>
            </a:r>
            <a:r>
              <a:rPr lang="en-US" baseline="-25000" dirty="0" err="1" smtClean="0"/>
              <a:t>i</a:t>
            </a:r>
            <a:r>
              <a:rPr lang="en-US" dirty="0" err="1" smtClean="0"/>
              <a:t>+c</a:t>
            </a:r>
            <a:r>
              <a:rPr lang="en-US" dirty="0" smtClean="0"/>
              <a:t>-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X</a:t>
            </a:r>
            <a:r>
              <a:rPr lang="en-US" dirty="0" smtClean="0"/>
              <a:t>-c=X</a:t>
            </a:r>
            <a:r>
              <a:rPr lang="en-US" baseline="-25000" dirty="0" smtClean="0"/>
              <a:t>i</a:t>
            </a:r>
            <a:r>
              <a:rPr lang="en-US" dirty="0" smtClean="0"/>
              <a:t>-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X</a:t>
            </a:r>
            <a:endParaRPr lang="en-US" dirty="0" smtClean="0"/>
          </a:p>
          <a:p>
            <a:r>
              <a:rPr lang="en-US" dirty="0" smtClean="0"/>
              <a:t>If we substitute X</a:t>
            </a:r>
            <a:r>
              <a:rPr lang="en-US" baseline="-25000" dirty="0" smtClean="0"/>
              <a:t>i</a:t>
            </a:r>
            <a:r>
              <a:rPr lang="en-US" dirty="0" smtClean="0"/>
              <a:t>-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X</a:t>
            </a:r>
            <a:r>
              <a:rPr lang="en-US" dirty="0" smtClean="0"/>
              <a:t> into the numerator, we get our original definition of variation, i.e.,</a:t>
            </a:r>
            <a:endParaRPr 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5181600"/>
            <a:ext cx="6019800" cy="9144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about the standard deviation?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fact that the VARIANCE does not change means the STANDARD DEVIATION does not change, either.</a:t>
            </a:r>
          </a:p>
          <a:p>
            <a:r>
              <a:rPr lang="en-US" dirty="0" smtClean="0"/>
              <a:t>How come? Remember that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Since VAR does not change, the standard deviation also does not change when a constant is added to the random variable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3352800"/>
            <a:ext cx="2514600" cy="762000"/>
          </a:xfrm>
          <a:prstGeom prst="rect">
            <a:avLst/>
          </a:prstGeom>
          <a:noFill/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have we proven so far?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looked at the effect of adding a constant to a random variable X, i.e., using </a:t>
            </a:r>
            <a:r>
              <a:rPr lang="en-US" dirty="0" err="1" smtClean="0"/>
              <a:t>X+c</a:t>
            </a:r>
            <a:endParaRPr lang="en-US" dirty="0" smtClean="0"/>
          </a:p>
          <a:p>
            <a:r>
              <a:rPr lang="en-US" dirty="0" smtClean="0"/>
              <a:t>We have 3 conclusions for </a:t>
            </a:r>
            <a:r>
              <a:rPr lang="en-US" dirty="0" err="1" smtClean="0"/>
              <a:t>X+c</a:t>
            </a:r>
            <a:r>
              <a:rPr lang="en-US" dirty="0" smtClean="0"/>
              <a:t>:</a:t>
            </a:r>
          </a:p>
          <a:p>
            <a:pPr lvl="4">
              <a:buNone/>
            </a:pPr>
            <a:r>
              <a:rPr lang="en-US" sz="3200" dirty="0" err="1" smtClean="0"/>
              <a:t>μ</a:t>
            </a:r>
            <a:r>
              <a:rPr lang="en-US" sz="3200" baseline="-25000" dirty="0" err="1" smtClean="0"/>
              <a:t>X+c</a:t>
            </a:r>
            <a:r>
              <a:rPr lang="en-US" sz="3200" dirty="0" smtClean="0"/>
              <a:t>=</a:t>
            </a:r>
            <a:r>
              <a:rPr lang="en-US" sz="3200" dirty="0" err="1" smtClean="0"/>
              <a:t>μ</a:t>
            </a:r>
            <a:r>
              <a:rPr lang="en-US" sz="3200" baseline="-25000" dirty="0" err="1" smtClean="0"/>
              <a:t>X</a:t>
            </a:r>
            <a:r>
              <a:rPr lang="en-US" sz="3200" dirty="0" err="1" smtClean="0"/>
              <a:t>+c</a:t>
            </a:r>
            <a:endParaRPr lang="en-US" sz="3200" dirty="0" smtClean="0"/>
          </a:p>
          <a:p>
            <a:pPr lvl="4">
              <a:buNone/>
            </a:pPr>
            <a:r>
              <a:rPr lang="el-GR" sz="3200" dirty="0" smtClean="0"/>
              <a:t>σ</a:t>
            </a:r>
            <a:r>
              <a:rPr lang="en-US" sz="3200" baseline="-25000" dirty="0" err="1" smtClean="0"/>
              <a:t>X+c</a:t>
            </a:r>
            <a:r>
              <a:rPr lang="en-US" sz="3200" dirty="0" smtClean="0"/>
              <a:t>=</a:t>
            </a:r>
            <a:r>
              <a:rPr lang="el-GR" sz="3200" dirty="0" smtClean="0"/>
              <a:t>σ</a:t>
            </a:r>
            <a:r>
              <a:rPr lang="en-US" sz="3200" baseline="-25000" dirty="0" smtClean="0"/>
              <a:t>X</a:t>
            </a:r>
          </a:p>
          <a:p>
            <a:pPr lvl="4">
              <a:buNone/>
            </a:pPr>
            <a:r>
              <a:rPr lang="en-US" sz="3200" dirty="0" err="1" smtClean="0"/>
              <a:t>Var</a:t>
            </a:r>
            <a:r>
              <a:rPr lang="en-US" sz="3200" dirty="0" smtClean="0"/>
              <a:t>(</a:t>
            </a:r>
            <a:r>
              <a:rPr lang="en-US" sz="3200" dirty="0" err="1" smtClean="0"/>
              <a:t>X+c</a:t>
            </a:r>
            <a:r>
              <a:rPr lang="en-US" sz="3200" dirty="0" smtClean="0"/>
              <a:t>)=</a:t>
            </a:r>
            <a:r>
              <a:rPr lang="en-US" sz="3200" dirty="0" err="1" smtClean="0"/>
              <a:t>Var</a:t>
            </a:r>
            <a:r>
              <a:rPr lang="en-US" sz="3200" dirty="0" smtClean="0"/>
              <a:t>(X)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Multiplying a random variable by a constant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let’s see what happens when we MULTIPLY the random variable X by some constant a</a:t>
            </a:r>
          </a:p>
          <a:p>
            <a:r>
              <a:rPr lang="en-US" dirty="0" smtClean="0"/>
              <a:t>Let’s look at the mean first:  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aX</a:t>
            </a:r>
            <a:r>
              <a:rPr lang="en-US" dirty="0" smtClean="0"/>
              <a:t>. </a:t>
            </a:r>
            <a:endParaRPr lang="en-US" dirty="0" smtClean="0"/>
          </a:p>
          <a:p>
            <a:r>
              <a:rPr lang="en-US" dirty="0" smtClean="0"/>
              <a:t>We will substitute </a:t>
            </a:r>
            <a:r>
              <a:rPr lang="en-US" dirty="0" err="1" smtClean="0"/>
              <a:t>aX</a:t>
            </a:r>
            <a:r>
              <a:rPr lang="en-US" dirty="0" smtClean="0"/>
              <a:t> for X in the definition of the mean:</a:t>
            </a:r>
            <a:endParaRPr lang="en-US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4953000"/>
            <a:ext cx="3276600" cy="1219200"/>
          </a:xfrm>
          <a:prstGeom prst="rect">
            <a:avLst/>
          </a:prstGeom>
          <a:noFill/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102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Expand and analyze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Again, let’s expand the X</a:t>
            </a:r>
            <a:r>
              <a:rPr lang="en-US" baseline="-25000" dirty="0" smtClean="0"/>
              <a:t>i</a:t>
            </a:r>
            <a:r>
              <a:rPr lang="en-US" dirty="0" smtClean="0"/>
              <a:t> terms without the sigma</a:t>
            </a:r>
            <a:r>
              <a:rPr lang="en-US" dirty="0" smtClean="0"/>
              <a:t>:</a:t>
            </a:r>
          </a:p>
          <a:p>
            <a:endParaRPr lang="en-US" dirty="0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2895600"/>
            <a:ext cx="8229600" cy="3276600"/>
          </a:xfrm>
          <a:prstGeom prst="rect">
            <a:avLst/>
          </a:prstGeom>
          <a:noFill/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1990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Variance when the random variable is multiplied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Seeing what happens with the </a:t>
            </a:r>
            <a:r>
              <a:rPr lang="en-US" dirty="0" smtClean="0"/>
              <a:t>variance upon multiplication </a:t>
            </a:r>
            <a:r>
              <a:rPr lang="en-US" dirty="0" smtClean="0"/>
              <a:t>is similar to </a:t>
            </a:r>
            <a:r>
              <a:rPr lang="en-US" dirty="0" smtClean="0"/>
              <a:t>adding a constant:</a:t>
            </a:r>
            <a:endParaRPr lang="en-US" dirty="0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3276600"/>
            <a:ext cx="7772400" cy="3048000"/>
          </a:xfrm>
          <a:prstGeom prst="rect">
            <a:avLst/>
          </a:prstGeom>
          <a:noFill/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2247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Again, what about the standard deviation?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derivation also explains why, when we multiply a random variable by a, the standard deviation is a multiple a of the standard deviation of the random variable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Recall the definition of the standard deviation:</a:t>
            </a:r>
            <a:endParaRPr lang="en-US" dirty="0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5105400"/>
            <a:ext cx="3733800" cy="1752600"/>
          </a:xfrm>
          <a:prstGeom prst="rect">
            <a:avLst/>
          </a:prstGeom>
          <a:noFill/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1304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Standard deviation: substitute and solve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Substitute “</a:t>
            </a:r>
            <a:r>
              <a:rPr lang="en-US" dirty="0" err="1" smtClean="0"/>
              <a:t>aX</a:t>
            </a:r>
            <a:r>
              <a:rPr lang="en-US" dirty="0" smtClean="0"/>
              <a:t>” for X, and we get</a:t>
            </a:r>
            <a:endParaRPr lang="en-US" dirty="0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2971800"/>
            <a:ext cx="7772400" cy="1066800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Recap of conclusion for </a:t>
            </a:r>
            <a:r>
              <a:rPr lang="en-US" dirty="0" err="1" smtClean="0"/>
              <a:t>aX</a:t>
            </a:r>
            <a:r>
              <a:rPr lang="en-US" dirty="0" smtClean="0"/>
              <a:t> (multiplying the random variable by a constant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r>
              <a:rPr lang="en-US" dirty="0" smtClean="0"/>
              <a:t>Once again, three conclusions:</a:t>
            </a:r>
            <a:endParaRPr lang="en-US" dirty="0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6600" y="3200400"/>
            <a:ext cx="2590800" cy="1066800"/>
          </a:xfrm>
          <a:prstGeom prst="rect">
            <a:avLst/>
          </a:prstGeom>
          <a:noFill/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0400" y="5715000"/>
            <a:ext cx="3962400" cy="838200"/>
          </a:xfrm>
          <a:prstGeom prst="rect">
            <a:avLst/>
          </a:prstGeom>
          <a:noFill/>
        </p:spPr>
      </p:pic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6600" y="4419600"/>
            <a:ext cx="2667000" cy="990600"/>
          </a:xfrm>
          <a:prstGeom prst="rect">
            <a:avLst/>
          </a:prstGeom>
          <a:noFill/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mdITC Bk BT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mdITC Bk BT" pitchFamily="18" charset="0"/>
                <a:ea typeface="Calibri" pitchFamily="34" charset="0"/>
                <a:cs typeface="Times New Roman" pitchFamily="18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mdITC Bk BT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mdITC Bk BT" pitchFamily="18" charset="0"/>
                <a:ea typeface="Calibri" pitchFamily="34" charset="0"/>
                <a:cs typeface="Times New Roman" pitchFamily="18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1381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Final approach: adding two random variables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substitute in X+Y </a:t>
            </a:r>
            <a:r>
              <a:rPr lang="en-US" dirty="0" smtClean="0"/>
              <a:t>into our formulae to </a:t>
            </a:r>
            <a:r>
              <a:rPr lang="en-US" dirty="0" smtClean="0"/>
              <a:t>find </a:t>
            </a:r>
            <a:r>
              <a:rPr lang="en-US" dirty="0" smtClean="0"/>
              <a:t>out how they change</a:t>
            </a:r>
          </a:p>
          <a:p>
            <a:pPr lvl="1"/>
            <a:r>
              <a:rPr lang="en-US" dirty="0" smtClean="0"/>
              <a:t>(Remember that X-Y can be recast as an addition problem X+(-Y), so we do not need a separate derivation for X-Y)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Calculating the mean when adding two 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again start with the standard definition of the mean, except that we substitute “X+Y” for X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Once again, calculating the </a:t>
            </a:r>
            <a:r>
              <a:rPr lang="en-US" dirty="0" smtClean="0"/>
              <a:t>mean </a:t>
            </a:r>
            <a:r>
              <a:rPr lang="en-US" dirty="0" smtClean="0"/>
              <a:t>is easy </a:t>
            </a:r>
            <a:r>
              <a:rPr lang="en-US" dirty="0" err="1" smtClean="0"/>
              <a:t>peasy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3429000"/>
            <a:ext cx="7696200" cy="914400"/>
          </a:xfrm>
          <a:prstGeom prst="rect">
            <a:avLst/>
          </a:prstGeom>
          <a:noFill/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the 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variance, of course, will be harder and </a:t>
            </a:r>
            <a:r>
              <a:rPr lang="en-US" dirty="0" smtClean="0"/>
              <a:t>messier. In fact, the derivation is so bad that you’ll have to accept this one on faith: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		</a:t>
            </a:r>
            <a:r>
              <a:rPr lang="en-US" dirty="0" err="1" smtClean="0"/>
              <a:t>Var</a:t>
            </a:r>
            <a:r>
              <a:rPr lang="en-US" dirty="0" smtClean="0"/>
              <a:t>(X±Y)=</a:t>
            </a:r>
            <a:r>
              <a:rPr lang="en-US" dirty="0" err="1" smtClean="0"/>
              <a:t>Var</a:t>
            </a:r>
            <a:r>
              <a:rPr lang="en-US" dirty="0" smtClean="0"/>
              <a:t>(X)+</a:t>
            </a:r>
            <a:r>
              <a:rPr lang="en-US" dirty="0" err="1" smtClean="0"/>
              <a:t>Var</a:t>
            </a:r>
            <a:r>
              <a:rPr lang="en-US" dirty="0" smtClean="0"/>
              <a:t>(Y)</a:t>
            </a:r>
            <a:endParaRPr lang="en-US" dirty="0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1638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about standard deviations?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First, let’s derive them from the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smtClean="0"/>
              <a:t>formula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Since                   ,</a:t>
            </a:r>
          </a:p>
          <a:p>
            <a:r>
              <a:rPr lang="en-US" dirty="0" smtClean="0"/>
              <a:t>Therefore:</a:t>
            </a:r>
          </a:p>
          <a:p>
            <a:pPr>
              <a:buNone/>
            </a:pPr>
            <a:r>
              <a:rPr lang="en-US" dirty="0" smtClean="0"/>
              <a:t> 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2743200"/>
            <a:ext cx="6248400" cy="762000"/>
          </a:xfrm>
          <a:prstGeom prst="rect">
            <a:avLst/>
          </a:prstGeom>
          <a:noFill/>
        </p:spPr>
      </p:pic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3810000"/>
            <a:ext cx="2514600" cy="695325"/>
          </a:xfrm>
          <a:prstGeom prst="rect">
            <a:avLst/>
          </a:prstGeom>
          <a:noFill/>
        </p:spPr>
      </p:pic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5029200"/>
            <a:ext cx="6248400" cy="1143000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Recap of adding two random variables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3657600"/>
            <a:ext cx="5715000" cy="1143000"/>
          </a:xfrm>
          <a:prstGeom prst="rect">
            <a:avLst/>
          </a:prstGeom>
          <a:noFill/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1057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2667000"/>
            <a:ext cx="3276600" cy="762000"/>
          </a:xfrm>
          <a:prstGeom prst="rect">
            <a:avLst/>
          </a:prstGeom>
          <a:noFill/>
        </p:spPr>
      </p:pic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70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5029200"/>
            <a:ext cx="4114800" cy="914400"/>
          </a:xfrm>
          <a:prstGeom prst="rect">
            <a:avLst/>
          </a:prstGeom>
          <a:noFill/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1BCE-9E5E-4A27-A03A-A305FBC22FBB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Here </a:t>
            </a:r>
            <a:r>
              <a:rPr lang="en-US" dirty="0" err="1" smtClean="0"/>
              <a:t>endeth</a:t>
            </a:r>
            <a:r>
              <a:rPr lang="en-US" dirty="0" smtClean="0"/>
              <a:t> the lesson.</a:t>
            </a:r>
            <a:endParaRPr lang="en-US" dirty="0"/>
          </a:p>
        </p:txBody>
      </p:sp>
      <p:pic>
        <p:nvPicPr>
          <p:cNvPr id="5" name="Content Placeholder 4" descr="stopsign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48500" y="2135181"/>
            <a:ext cx="3456000" cy="34560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You are not responsible for these derivations, but I hope it helps to explain why the forms on pp.373-74 are what they are.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37BF7-546D-4922-B4FB-80B3CC93E244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</TotalTime>
  <Words>1001</Words>
  <Application>Microsoft Office PowerPoint</Application>
  <PresentationFormat>On-screen Show (4:3)</PresentationFormat>
  <Paragraphs>149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Arithmetic of random variables:  adding constants to random variables, multiplying random variables by constants, and adding two random variables together</vt:lpstr>
      <vt:lpstr>Pp. 373-74 are just plain hard</vt:lpstr>
      <vt:lpstr>Outline for lecture</vt:lpstr>
      <vt:lpstr>Remember!</vt:lpstr>
      <vt:lpstr>Beginning concepts</vt:lpstr>
      <vt:lpstr>Adding a constant to a random variable</vt:lpstr>
      <vt:lpstr>Slide 7</vt:lpstr>
      <vt:lpstr>Expanding the series</vt:lpstr>
      <vt:lpstr>Rewriting the equation</vt:lpstr>
      <vt:lpstr>Regrouping the equation</vt:lpstr>
      <vt:lpstr>Var(X+c)</vt:lpstr>
      <vt:lpstr>Substitute and rewrite the equation</vt:lpstr>
      <vt:lpstr>Quite a mess, right?</vt:lpstr>
      <vt:lpstr>Simple, simple, simple</vt:lpstr>
      <vt:lpstr>What about the standard deviation?</vt:lpstr>
      <vt:lpstr>What have we proven so far?</vt:lpstr>
      <vt:lpstr>Multiplying a random variable by a constant</vt:lpstr>
      <vt:lpstr>Expand and analyze</vt:lpstr>
      <vt:lpstr>Variance when the random variable is multiplied</vt:lpstr>
      <vt:lpstr>Again, what about the standard deviation?</vt:lpstr>
      <vt:lpstr>Standard deviation: substitute and solve</vt:lpstr>
      <vt:lpstr>Recap of conclusion for aX (multiplying the random variable by a constant</vt:lpstr>
      <vt:lpstr>Final approach: adding two random variables together</vt:lpstr>
      <vt:lpstr>Calculating the mean when adding two random variables</vt:lpstr>
      <vt:lpstr>Calculating the variance</vt:lpstr>
      <vt:lpstr>What about standard deviations?</vt:lpstr>
      <vt:lpstr>Recap of adding two random variables together</vt:lpstr>
      <vt:lpstr>Here endeth the lesson.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constants to random variables, multiplying random variables by constants, and adding two random variables together</dc:title>
  <dc:creator>Joe Hartley</dc:creator>
  <cp:lastModifiedBy>Joe Hartley</cp:lastModifiedBy>
  <cp:revision>39</cp:revision>
  <dcterms:created xsi:type="dcterms:W3CDTF">2012-03-12T20:44:01Z</dcterms:created>
  <dcterms:modified xsi:type="dcterms:W3CDTF">2012-03-13T13:59:06Z</dcterms:modified>
</cp:coreProperties>
</file>